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79"/>
    <p:restoredTop sz="94714"/>
  </p:normalViewPr>
  <p:slideViewPr>
    <p:cSldViewPr>
      <p:cViewPr varScale="1">
        <p:scale>
          <a:sx n="109" d="100"/>
          <a:sy n="109" d="100"/>
        </p:scale>
        <p:origin x="216" y="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38427" y="6089903"/>
            <a:ext cx="9798685" cy="0"/>
          </a:xfrm>
          <a:custGeom>
            <a:avLst/>
            <a:gdLst/>
            <a:ahLst/>
            <a:cxnLst/>
            <a:rect l="l" t="t" r="r" b="b"/>
            <a:pathLst>
              <a:path w="9798685">
                <a:moveTo>
                  <a:pt x="0" y="0"/>
                </a:moveTo>
                <a:lnTo>
                  <a:pt x="9798304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39189" y="1111758"/>
            <a:ext cx="9820275" cy="33655"/>
          </a:xfrm>
          <a:custGeom>
            <a:avLst/>
            <a:gdLst/>
            <a:ahLst/>
            <a:cxnLst/>
            <a:rect l="l" t="t" r="r" b="b"/>
            <a:pathLst>
              <a:path w="9820275" h="33655">
                <a:moveTo>
                  <a:pt x="0" y="0"/>
                </a:moveTo>
                <a:lnTo>
                  <a:pt x="9819893" y="33146"/>
                </a:lnTo>
              </a:path>
            </a:pathLst>
          </a:custGeom>
          <a:ln w="960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41744" y="6224273"/>
            <a:ext cx="1634728" cy="4170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21155" y="93726"/>
            <a:ext cx="9949688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21155" y="1297996"/>
            <a:ext cx="9949688" cy="4570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1155" y="93726"/>
            <a:ext cx="8215630" cy="95313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dirty="0"/>
              <a:t>HMS is a </a:t>
            </a:r>
            <a:r>
              <a:rPr spc="-5" dirty="0"/>
              <a:t>Mutually-Supportive</a:t>
            </a:r>
            <a:r>
              <a:rPr spc="-80" dirty="0"/>
              <a:t> </a:t>
            </a:r>
            <a:r>
              <a:rPr dirty="0"/>
              <a:t>Community:  Rules of the</a:t>
            </a:r>
            <a:r>
              <a:rPr spc="-50" dirty="0"/>
              <a:t> </a:t>
            </a:r>
            <a:r>
              <a:rPr dirty="0"/>
              <a:t>Road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155" y="1297996"/>
            <a:ext cx="9484360" cy="4914807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30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Helvetica"/>
                <a:cs typeface="Helvetica"/>
              </a:rPr>
              <a:t>Remember that we are all human—</a:t>
            </a:r>
            <a:r>
              <a:rPr sz="2000" i="1" dirty="0">
                <a:latin typeface="Helvetica"/>
                <a:cs typeface="Helvetica"/>
              </a:rPr>
              <a:t>Nobody is perfect and we are all</a:t>
            </a:r>
            <a:r>
              <a:rPr sz="2000" i="1" spc="-200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learning.</a:t>
            </a:r>
            <a:endParaRPr sz="2000" dirty="0">
              <a:latin typeface="Helvetica"/>
              <a:cs typeface="Helvetica"/>
            </a:endParaRPr>
          </a:p>
          <a:p>
            <a:pPr marL="241300" indent="-2292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Helvetica"/>
                <a:cs typeface="Helvetica"/>
              </a:rPr>
              <a:t>Include everyone in </a:t>
            </a:r>
            <a:r>
              <a:rPr sz="2000" spc="-5" dirty="0">
                <a:latin typeface="Helvetica"/>
                <a:cs typeface="Helvetica"/>
              </a:rPr>
              <a:t>the </a:t>
            </a:r>
            <a:r>
              <a:rPr sz="2000" dirty="0">
                <a:latin typeface="Helvetica"/>
                <a:cs typeface="Helvetica"/>
              </a:rPr>
              <a:t>conversation—</a:t>
            </a:r>
            <a:r>
              <a:rPr sz="2000" i="1" dirty="0">
                <a:latin typeface="Helvetica"/>
                <a:cs typeface="Helvetica"/>
              </a:rPr>
              <a:t>Look around and invite others</a:t>
            </a:r>
            <a:r>
              <a:rPr sz="2000" i="1" spc="-190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in.</a:t>
            </a:r>
            <a:endParaRPr sz="2000" dirty="0">
              <a:latin typeface="Helvetica"/>
              <a:cs typeface="Helvetica"/>
            </a:endParaRPr>
          </a:p>
          <a:p>
            <a:pPr marL="241300" indent="-2292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spc="-5" dirty="0">
                <a:latin typeface="Helvetica"/>
                <a:cs typeface="Helvetica"/>
              </a:rPr>
              <a:t>Words </a:t>
            </a:r>
            <a:r>
              <a:rPr sz="2000" dirty="0">
                <a:latin typeface="Helvetica"/>
                <a:cs typeface="Helvetica"/>
              </a:rPr>
              <a:t>matter—</a:t>
            </a:r>
            <a:r>
              <a:rPr sz="2000" i="1" dirty="0">
                <a:latin typeface="Helvetica"/>
                <a:cs typeface="Helvetica"/>
              </a:rPr>
              <a:t>They can hurt and heal, so use them</a:t>
            </a:r>
            <a:r>
              <a:rPr sz="2000" i="1" spc="-215" dirty="0">
                <a:latin typeface="Helvetica"/>
                <a:cs typeface="Helvetica"/>
              </a:rPr>
              <a:t> </a:t>
            </a:r>
            <a:r>
              <a:rPr sz="2000" i="1" spc="-15" dirty="0">
                <a:latin typeface="Helvetica"/>
                <a:cs typeface="Helvetica"/>
              </a:rPr>
              <a:t>thoughtfully.</a:t>
            </a:r>
            <a:endParaRPr sz="2000" dirty="0">
              <a:latin typeface="Helvetica"/>
              <a:cs typeface="Helvetica"/>
            </a:endParaRPr>
          </a:p>
          <a:p>
            <a:pPr marL="241300" indent="-229235">
              <a:lnSpc>
                <a:spcPct val="100000"/>
              </a:lnSpc>
              <a:spcBef>
                <a:spcPts val="120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Helvetica"/>
                <a:cs typeface="Helvetica"/>
              </a:rPr>
              <a:t>Be respectful when speaking and </a:t>
            </a:r>
            <a:r>
              <a:rPr sz="2000" spc="-5" dirty="0">
                <a:latin typeface="Helvetica"/>
                <a:cs typeface="Helvetica"/>
              </a:rPr>
              <a:t>listening—</a:t>
            </a:r>
            <a:r>
              <a:rPr sz="2000" i="1" spc="-5" dirty="0">
                <a:latin typeface="Helvetica"/>
                <a:cs typeface="Helvetica"/>
              </a:rPr>
              <a:t>It’s </a:t>
            </a:r>
            <a:r>
              <a:rPr sz="2000" i="1" dirty="0">
                <a:latin typeface="Helvetica"/>
                <a:cs typeface="Helvetica"/>
              </a:rPr>
              <a:t>about the </a:t>
            </a:r>
            <a:r>
              <a:rPr lang="en-US" sz="2000" i="1" dirty="0">
                <a:latin typeface="Helvetica"/>
                <a:cs typeface="Helvetica"/>
              </a:rPr>
              <a:t>perspective</a:t>
            </a:r>
            <a:r>
              <a:rPr sz="2000" i="1" dirty="0">
                <a:latin typeface="Helvetica"/>
                <a:cs typeface="Helvetica"/>
              </a:rPr>
              <a:t>, not the</a:t>
            </a:r>
            <a:r>
              <a:rPr sz="2000" i="1" spc="-165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person.</a:t>
            </a:r>
            <a:endParaRPr sz="2000" dirty="0">
              <a:latin typeface="Helvetica"/>
              <a:cs typeface="Helvetica"/>
            </a:endParaRPr>
          </a:p>
          <a:p>
            <a:pPr marL="241300" indent="-2292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Helvetica"/>
                <a:cs typeface="Helvetica"/>
              </a:rPr>
              <a:t>Empathy is part of understanding—</a:t>
            </a:r>
            <a:r>
              <a:rPr sz="2000" i="1" dirty="0">
                <a:latin typeface="Helvetica"/>
                <a:cs typeface="Helvetica"/>
              </a:rPr>
              <a:t>Put yourself in </a:t>
            </a:r>
            <a:r>
              <a:rPr sz="2000" i="1" spc="-5" dirty="0">
                <a:latin typeface="Helvetica"/>
                <a:cs typeface="Helvetica"/>
              </a:rPr>
              <a:t>their</a:t>
            </a:r>
            <a:r>
              <a:rPr sz="2000" i="1" spc="-195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place.</a:t>
            </a:r>
            <a:endParaRPr sz="2000" dirty="0">
              <a:latin typeface="Helvetica"/>
              <a:cs typeface="Helvetica"/>
            </a:endParaRPr>
          </a:p>
          <a:p>
            <a:pPr marL="241300" indent="-2292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Helvetica"/>
                <a:cs typeface="Helvetica"/>
              </a:rPr>
              <a:t>Recognize the </a:t>
            </a:r>
            <a:r>
              <a:rPr sz="2000" spc="-5" dirty="0">
                <a:latin typeface="Helvetica"/>
                <a:cs typeface="Helvetica"/>
              </a:rPr>
              <a:t>difference </a:t>
            </a:r>
            <a:r>
              <a:rPr sz="2000" dirty="0">
                <a:latin typeface="Helvetica"/>
                <a:cs typeface="Helvetica"/>
              </a:rPr>
              <a:t>between evidence and opinion—</a:t>
            </a:r>
            <a:r>
              <a:rPr sz="2000" i="1" dirty="0">
                <a:latin typeface="Helvetica"/>
                <a:cs typeface="Helvetica"/>
              </a:rPr>
              <a:t>Each is</a:t>
            </a:r>
            <a:r>
              <a:rPr sz="2000" i="1" spc="-150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important,</a:t>
            </a:r>
            <a:endParaRPr sz="2000" dirty="0">
              <a:latin typeface="Helvetica"/>
              <a:cs typeface="Helvetica"/>
            </a:endParaRPr>
          </a:p>
          <a:p>
            <a:pPr marL="241300">
              <a:lnSpc>
                <a:spcPct val="100000"/>
              </a:lnSpc>
            </a:pPr>
            <a:r>
              <a:rPr sz="2000" i="1" dirty="0">
                <a:latin typeface="Helvetica"/>
                <a:cs typeface="Helvetica"/>
              </a:rPr>
              <a:t>but they are not</a:t>
            </a:r>
            <a:r>
              <a:rPr sz="2000" i="1" spc="-85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interchangeable.</a:t>
            </a:r>
            <a:endParaRPr sz="2000" dirty="0">
              <a:latin typeface="Helvetica"/>
              <a:cs typeface="Helvetica"/>
            </a:endParaRPr>
          </a:p>
          <a:p>
            <a:pPr marL="241300" indent="-2292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Helvetica"/>
                <a:cs typeface="Helvetica"/>
              </a:rPr>
              <a:t>Be open-minded—</a:t>
            </a:r>
            <a:r>
              <a:rPr sz="2000" i="1" dirty="0">
                <a:latin typeface="Helvetica"/>
                <a:cs typeface="Helvetica"/>
              </a:rPr>
              <a:t>Consider</a:t>
            </a:r>
            <a:r>
              <a:rPr sz="2000" i="1" spc="-65" dirty="0">
                <a:latin typeface="Helvetica"/>
                <a:cs typeface="Helvetica"/>
              </a:rPr>
              <a:t> </a:t>
            </a:r>
            <a:r>
              <a:rPr sz="2000" i="1" dirty="0">
                <a:latin typeface="Helvetica"/>
                <a:cs typeface="Helvetica"/>
              </a:rPr>
              <a:t>alternatives.</a:t>
            </a:r>
            <a:endParaRPr sz="2000" dirty="0">
              <a:latin typeface="Helvetica"/>
              <a:cs typeface="Helvetica"/>
            </a:endParaRPr>
          </a:p>
          <a:p>
            <a:pPr marL="271145" algn="ctr">
              <a:lnSpc>
                <a:spcPct val="100000"/>
              </a:lnSpc>
            </a:pPr>
            <a:endParaRPr lang="en-US" sz="1400" dirty="0">
              <a:latin typeface="Helvetica"/>
              <a:cs typeface="Helvetica"/>
            </a:endParaRPr>
          </a:p>
          <a:p>
            <a:pPr marL="271145" algn="ctr">
              <a:lnSpc>
                <a:spcPct val="100000"/>
              </a:lnSpc>
            </a:pPr>
            <a:r>
              <a:rPr lang="en-US" sz="2400" spc="-5" dirty="0">
                <a:latin typeface="Helvetica"/>
                <a:cs typeface="Helvetica"/>
              </a:rPr>
              <a:t>Our community </a:t>
            </a:r>
            <a:r>
              <a:rPr lang="en-US" sz="2400" dirty="0">
                <a:latin typeface="Helvetica"/>
                <a:cs typeface="Helvetica"/>
              </a:rPr>
              <a:t>values</a:t>
            </a:r>
            <a:r>
              <a:rPr sz="2400" spc="80" dirty="0">
                <a:latin typeface="Helvetica"/>
                <a:cs typeface="Helvetica"/>
              </a:rPr>
              <a:t> </a:t>
            </a:r>
            <a:r>
              <a:rPr sz="2400" spc="-5" dirty="0">
                <a:latin typeface="Helvetica"/>
                <a:cs typeface="Helvetica"/>
              </a:rPr>
              <a:t>freedom</a:t>
            </a:r>
            <a:r>
              <a:rPr lang="en-US" sz="2400" spc="-5" dirty="0">
                <a:latin typeface="Helvetica"/>
                <a:cs typeface="Helvetica"/>
              </a:rPr>
              <a:t> of speech</a:t>
            </a:r>
            <a:r>
              <a:rPr sz="2400" spc="-5" dirty="0">
                <a:latin typeface="Helvetica"/>
                <a:cs typeface="Helvetica"/>
              </a:rPr>
              <a:t>,</a:t>
            </a:r>
            <a:r>
              <a:rPr lang="en-US" sz="2400" dirty="0">
                <a:latin typeface="Helvetica"/>
                <a:cs typeface="Helvetica"/>
              </a:rPr>
              <a:t> </a:t>
            </a:r>
          </a:p>
          <a:p>
            <a:pPr marL="271145" algn="ctr">
              <a:lnSpc>
                <a:spcPct val="100000"/>
              </a:lnSpc>
            </a:pPr>
            <a:r>
              <a:rPr sz="2400" spc="-5" dirty="0">
                <a:latin typeface="Helvetica"/>
                <a:cs typeface="Helvetica"/>
              </a:rPr>
              <a:t>even when </a:t>
            </a:r>
            <a:r>
              <a:rPr sz="2400" dirty="0">
                <a:latin typeface="Helvetica"/>
                <a:cs typeface="Helvetica"/>
              </a:rPr>
              <a:t>it </a:t>
            </a:r>
            <a:r>
              <a:rPr sz="2400" spc="-5" dirty="0">
                <a:latin typeface="Helvetica"/>
                <a:cs typeface="Helvetica"/>
              </a:rPr>
              <a:t>is</a:t>
            </a:r>
            <a:r>
              <a:rPr sz="2400" spc="15" dirty="0">
                <a:latin typeface="Helvetica"/>
                <a:cs typeface="Helvetica"/>
              </a:rPr>
              <a:t> </a:t>
            </a:r>
            <a:r>
              <a:rPr sz="2400" spc="-5" dirty="0">
                <a:latin typeface="Helvetica"/>
                <a:cs typeface="Helvetica"/>
              </a:rPr>
              <a:t>uncomfortable.</a:t>
            </a:r>
            <a:endParaRPr lang="en-US" sz="2400" spc="-5" dirty="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118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HMS is a Mutually-Supportive Community:  Rules of the Road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Rucinski-Szwec, Maya</dc:creator>
  <cp:lastModifiedBy>Renee Lee-Him</cp:lastModifiedBy>
  <cp:revision>4</cp:revision>
  <dcterms:created xsi:type="dcterms:W3CDTF">2020-09-14T16:21:24Z</dcterms:created>
  <dcterms:modified xsi:type="dcterms:W3CDTF">2026-03-31T19:35:59Z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2020-09-14T00:00:00Z</vt:filetime>
  </property>
</Properties>
</file>